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3" r:id="rId4"/>
    <p:sldId id="274" r:id="rId5"/>
    <p:sldId id="275" r:id="rId6"/>
    <p:sldId id="276" r:id="rId7"/>
    <p:sldId id="266" r:id="rId8"/>
    <p:sldId id="282" r:id="rId9"/>
    <p:sldId id="257" r:id="rId10"/>
    <p:sldId id="267" r:id="rId11"/>
    <p:sldId id="268" r:id="rId12"/>
    <p:sldId id="264" r:id="rId13"/>
    <p:sldId id="279" r:id="rId14"/>
    <p:sldId id="269" r:id="rId15"/>
    <p:sldId id="260" r:id="rId16"/>
    <p:sldId id="280" r:id="rId17"/>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5" d="100"/>
          <a:sy n="75" d="100"/>
        </p:scale>
        <p:origin x="2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E1FE65D1-1A85-4770-A4E2-7F72929FAF91}" type="datetimeFigureOut">
              <a:rPr lang="nl-NL" smtClean="0"/>
              <a:t>10-10-2020</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EB5078B4-1990-48F9-9500-BB31AFACD2CE}" type="slidenum">
              <a:rPr lang="nl-NL" smtClean="0"/>
              <a:t>‹nr.›</a:t>
            </a:fld>
            <a:endParaRPr lang="nl-NL"/>
          </a:p>
        </p:txBody>
      </p:sp>
    </p:spTree>
    <p:extLst>
      <p:ext uri="{BB962C8B-B14F-4D97-AF65-F5344CB8AC3E}">
        <p14:creationId xmlns:p14="http://schemas.microsoft.com/office/powerpoint/2010/main" val="212483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B5078B4-1990-48F9-9500-BB31AFACD2CE}" type="slidenum">
              <a:rPr lang="nl-NL" smtClean="0"/>
              <a:t>9</a:t>
            </a:fld>
            <a:endParaRPr lang="nl-NL"/>
          </a:p>
        </p:txBody>
      </p:sp>
    </p:spTree>
    <p:extLst>
      <p:ext uri="{BB962C8B-B14F-4D97-AF65-F5344CB8AC3E}">
        <p14:creationId xmlns:p14="http://schemas.microsoft.com/office/powerpoint/2010/main" val="212349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E3F59-F00E-4035-979F-DAD955CB99D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515436E-868F-4ECD-B0A8-8F497ADA96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D16E9A6-C5F8-448D-8F26-A3A96C7D1295}"/>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5" name="Tijdelijke aanduiding voor voettekst 4">
            <a:extLst>
              <a:ext uri="{FF2B5EF4-FFF2-40B4-BE49-F238E27FC236}">
                <a16:creationId xmlns:a16="http://schemas.microsoft.com/office/drawing/2014/main" id="{88785E43-04E0-4A32-A2C8-E81DEC1681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3D4231-C730-4E5C-9835-D1E0F8343E35}"/>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161542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591E6-F14A-47D3-A5E2-41BCD43AB58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2F220D8-4FB5-4388-ABA4-A2E8D5C80CE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BFFF0D-089F-4751-9374-20977C037EDF}"/>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5" name="Tijdelijke aanduiding voor voettekst 4">
            <a:extLst>
              <a:ext uri="{FF2B5EF4-FFF2-40B4-BE49-F238E27FC236}">
                <a16:creationId xmlns:a16="http://schemas.microsoft.com/office/drawing/2014/main" id="{0E71584C-35F1-4C6C-8765-6ED3719AC9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C3367CE-CBCD-4402-B2D3-38A6F5C1B468}"/>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162064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ED46EE-1420-4915-95A1-459097DB09F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4EBE977-41A3-4C97-83B7-2246CA4356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0F7748-94C1-45F4-994B-B0D617EBA1AF}"/>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5" name="Tijdelijke aanduiding voor voettekst 4">
            <a:extLst>
              <a:ext uri="{FF2B5EF4-FFF2-40B4-BE49-F238E27FC236}">
                <a16:creationId xmlns:a16="http://schemas.microsoft.com/office/drawing/2014/main" id="{4CF3A355-0973-4BBA-A64D-6FA6925195D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6970BF-8375-4DFB-A379-20942DF19129}"/>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298513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4B56B-A1D9-47FE-B6A0-F284C39A0D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159DF62-0AC2-44B6-A8F3-50805F21C3F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D5ADF2-0CDD-4093-94BB-95216DA65381}"/>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5" name="Tijdelijke aanduiding voor voettekst 4">
            <a:extLst>
              <a:ext uri="{FF2B5EF4-FFF2-40B4-BE49-F238E27FC236}">
                <a16:creationId xmlns:a16="http://schemas.microsoft.com/office/drawing/2014/main" id="{6D7F5058-125B-4195-A5BB-D172AA5FDB1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35C534-4E22-41DA-93CE-B89A59F0DDE0}"/>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49446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F972A-8B06-4D52-B24E-9C9C279B15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01A7DD7-A114-441B-BF22-68509F026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848765C-254E-4453-971B-EE9DB9493349}"/>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5" name="Tijdelijke aanduiding voor voettekst 4">
            <a:extLst>
              <a:ext uri="{FF2B5EF4-FFF2-40B4-BE49-F238E27FC236}">
                <a16:creationId xmlns:a16="http://schemas.microsoft.com/office/drawing/2014/main" id="{B10C48DC-C5B1-4687-8B6E-B5C7027FB2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13F42E-6893-4A4C-B549-936FEE17729C}"/>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264491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8360A-0946-4874-8077-FD76EEE2780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6E05878-31E8-44E0-A724-DD7B8EE067B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C4CD892-8600-47BE-8BD6-8A2FCD23CB0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9641027-24AC-43F1-B5F5-49E12FC3199C}"/>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6" name="Tijdelijke aanduiding voor voettekst 5">
            <a:extLst>
              <a:ext uri="{FF2B5EF4-FFF2-40B4-BE49-F238E27FC236}">
                <a16:creationId xmlns:a16="http://schemas.microsoft.com/office/drawing/2014/main" id="{F03F27E2-C572-4103-85F8-05D3E07F1B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FF3CB3C-0DF8-4079-9C1C-868D46EAF449}"/>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329948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1FC2C-A1BD-4FBB-85A3-1F2EF3945B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514C06E-9FE5-43E6-85D3-CAE546892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7CA6BD1-7E9E-4848-9E73-C1D9FA5FD77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979A961-9C61-4167-88B7-48700C65A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F74C7BD-AA19-4221-BB1F-A4B2FF34314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28057D0-D14E-4065-943B-1B29F036A6B0}"/>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8" name="Tijdelijke aanduiding voor voettekst 7">
            <a:extLst>
              <a:ext uri="{FF2B5EF4-FFF2-40B4-BE49-F238E27FC236}">
                <a16:creationId xmlns:a16="http://schemas.microsoft.com/office/drawing/2014/main" id="{F25935F2-618D-46AC-A1E4-D51D90A253F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1D60BB0-27C6-4A31-9A2A-BF825DC0907F}"/>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336241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AED55F-5CE3-4155-BD45-FAA45512E8F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6DA6D0D-6EDA-45D6-8E4B-E3DA38DC5B95}"/>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4" name="Tijdelijke aanduiding voor voettekst 3">
            <a:extLst>
              <a:ext uri="{FF2B5EF4-FFF2-40B4-BE49-F238E27FC236}">
                <a16:creationId xmlns:a16="http://schemas.microsoft.com/office/drawing/2014/main" id="{E0B5FA0F-E137-4B43-A96E-FA8589C422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78BA5AB-A3E5-481F-8CEB-941F4AF3E32C}"/>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107189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E3A470-BAAD-446A-AAA3-F1D6DB1170E1}"/>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3" name="Tijdelijke aanduiding voor voettekst 2">
            <a:extLst>
              <a:ext uri="{FF2B5EF4-FFF2-40B4-BE49-F238E27FC236}">
                <a16:creationId xmlns:a16="http://schemas.microsoft.com/office/drawing/2014/main" id="{F0EB13AE-F420-4C5F-AFE3-B953538ECBE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1417F99-AE51-439A-8F84-1C4E24F9EC66}"/>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41879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A6679-3814-4746-AD29-AE86BEFC83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6FCCE75-9542-4833-9F02-393A1081C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21D7F18-FC77-4E2E-9F3D-864E46911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F81B4E-9E97-461C-A42E-58D4B0691EE7}"/>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6" name="Tijdelijke aanduiding voor voettekst 5">
            <a:extLst>
              <a:ext uri="{FF2B5EF4-FFF2-40B4-BE49-F238E27FC236}">
                <a16:creationId xmlns:a16="http://schemas.microsoft.com/office/drawing/2014/main" id="{AFBC7F4D-5786-4494-BD36-6E442F28DC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F9041C-52CB-4656-9203-68C174099484}"/>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19646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E3119-776A-465E-AAEB-FB1057C1E68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65BF1BF-EE77-40A0-A8E5-49DFBB7B3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FB415F3-DE38-40B8-88A0-4F823383C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0E27D6-913B-445C-B836-9D0211B32749}"/>
              </a:ext>
            </a:extLst>
          </p:cNvPr>
          <p:cNvSpPr>
            <a:spLocks noGrp="1"/>
          </p:cNvSpPr>
          <p:nvPr>
            <p:ph type="dt" sz="half" idx="10"/>
          </p:nvPr>
        </p:nvSpPr>
        <p:spPr/>
        <p:txBody>
          <a:bodyPr/>
          <a:lstStyle/>
          <a:p>
            <a:fld id="{75143994-B3F7-4239-8C22-F1D5A19D8F00}" type="datetimeFigureOut">
              <a:rPr lang="nl-NL" smtClean="0"/>
              <a:t>10-10-2020</a:t>
            </a:fld>
            <a:endParaRPr lang="nl-NL"/>
          </a:p>
        </p:txBody>
      </p:sp>
      <p:sp>
        <p:nvSpPr>
          <p:cNvPr id="6" name="Tijdelijke aanduiding voor voettekst 5">
            <a:extLst>
              <a:ext uri="{FF2B5EF4-FFF2-40B4-BE49-F238E27FC236}">
                <a16:creationId xmlns:a16="http://schemas.microsoft.com/office/drawing/2014/main" id="{C5644E50-1C01-4674-A2B7-81BE59D644D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1BD4CBF-5DDD-4E1F-839E-2F837EAE7FCC}"/>
              </a:ext>
            </a:extLst>
          </p:cNvPr>
          <p:cNvSpPr>
            <a:spLocks noGrp="1"/>
          </p:cNvSpPr>
          <p:nvPr>
            <p:ph type="sldNum" sz="quarter" idx="12"/>
          </p:nvPr>
        </p:nvSpPr>
        <p:spPr/>
        <p:txBody>
          <a:bodyPr/>
          <a:lstStyle/>
          <a:p>
            <a:fld id="{63F817DF-FB15-4DC8-BF32-B9BE2E212C16}" type="slidenum">
              <a:rPr lang="nl-NL" smtClean="0"/>
              <a:t>‹nr.›</a:t>
            </a:fld>
            <a:endParaRPr lang="nl-NL"/>
          </a:p>
        </p:txBody>
      </p:sp>
    </p:spTree>
    <p:extLst>
      <p:ext uri="{BB962C8B-B14F-4D97-AF65-F5344CB8AC3E}">
        <p14:creationId xmlns:p14="http://schemas.microsoft.com/office/powerpoint/2010/main" val="299469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DA8398C-B981-4934-B413-9CAE089B40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585CCF5-0593-4C58-B666-4FCDC520E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D4B087-E67F-4B83-9E18-BEDC7DA48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43994-B3F7-4239-8C22-F1D5A19D8F00}" type="datetimeFigureOut">
              <a:rPr lang="nl-NL" smtClean="0"/>
              <a:t>10-10-2020</a:t>
            </a:fld>
            <a:endParaRPr lang="nl-NL"/>
          </a:p>
        </p:txBody>
      </p:sp>
      <p:sp>
        <p:nvSpPr>
          <p:cNvPr id="5" name="Tijdelijke aanduiding voor voettekst 4">
            <a:extLst>
              <a:ext uri="{FF2B5EF4-FFF2-40B4-BE49-F238E27FC236}">
                <a16:creationId xmlns:a16="http://schemas.microsoft.com/office/drawing/2014/main" id="{75DFD2B5-A3F3-44A0-8DA7-72C69BD8B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E3D932-D956-44C2-B2D6-C96BB8821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817DF-FB15-4DC8-BF32-B9BE2E212C16}" type="slidenum">
              <a:rPr lang="nl-NL" smtClean="0"/>
              <a:t>‹nr.›</a:t>
            </a:fld>
            <a:endParaRPr lang="nl-NL"/>
          </a:p>
        </p:txBody>
      </p:sp>
    </p:spTree>
    <p:extLst>
      <p:ext uri="{BB962C8B-B14F-4D97-AF65-F5344CB8AC3E}">
        <p14:creationId xmlns:p14="http://schemas.microsoft.com/office/powerpoint/2010/main" val="91416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yberpoli.nl/nieren/faq/144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HinTNbI4go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ichtlijnen.nhg.org/standaarden/urineweginfectie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96DC6-A744-48C9-A77D-C52EAEEBEE73}"/>
              </a:ext>
            </a:extLst>
          </p:cNvPr>
          <p:cNvSpPr>
            <a:spLocks noGrp="1"/>
          </p:cNvSpPr>
          <p:nvPr>
            <p:ph type="ctrTitle"/>
          </p:nvPr>
        </p:nvSpPr>
        <p:spPr>
          <a:xfrm>
            <a:off x="841247" y="1655286"/>
            <a:ext cx="4609057" cy="2610042"/>
          </a:xfrm>
        </p:spPr>
        <p:txBody>
          <a:bodyPr>
            <a:normAutofit/>
          </a:bodyPr>
          <a:lstStyle/>
          <a:p>
            <a:pPr algn="l"/>
            <a:r>
              <a:rPr lang="nl-NL" sz="4000" b="1" dirty="0">
                <a:solidFill>
                  <a:srgbClr val="0070C0"/>
                </a:solidFill>
              </a:rPr>
              <a:t>Antwoorden Taak 3A</a:t>
            </a:r>
          </a:p>
        </p:txBody>
      </p:sp>
      <p:sp>
        <p:nvSpPr>
          <p:cNvPr id="3" name="Ondertitel 2">
            <a:extLst>
              <a:ext uri="{FF2B5EF4-FFF2-40B4-BE49-F238E27FC236}">
                <a16:creationId xmlns:a16="http://schemas.microsoft.com/office/drawing/2014/main" id="{308CED70-7FC2-496E-B69B-5260EC00F183}"/>
              </a:ext>
            </a:extLst>
          </p:cNvPr>
          <p:cNvSpPr>
            <a:spLocks noGrp="1"/>
          </p:cNvSpPr>
          <p:nvPr>
            <p:ph type="subTitle" idx="1"/>
          </p:nvPr>
        </p:nvSpPr>
        <p:spPr>
          <a:xfrm>
            <a:off x="841247" y="4373385"/>
            <a:ext cx="4609057" cy="766040"/>
          </a:xfrm>
        </p:spPr>
        <p:txBody>
          <a:bodyPr>
            <a:normAutofit/>
          </a:bodyPr>
          <a:lstStyle/>
          <a:p>
            <a:pPr algn="l"/>
            <a:r>
              <a:rPr lang="nl-NL" dirty="0"/>
              <a:t>Urineweginfecties</a:t>
            </a:r>
          </a:p>
        </p:txBody>
      </p:sp>
      <p:sp>
        <p:nvSpPr>
          <p:cNvPr id="14" name="Freeform: Shape 8">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0">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72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FAA04-D02E-4030-8F9A-A336523BA79C}"/>
              </a:ext>
            </a:extLst>
          </p:cNvPr>
          <p:cNvSpPr>
            <a:spLocks noGrp="1"/>
          </p:cNvSpPr>
          <p:nvPr>
            <p:ph type="title"/>
          </p:nvPr>
        </p:nvSpPr>
        <p:spPr/>
        <p:txBody>
          <a:bodyPr>
            <a:normAutofit/>
          </a:bodyPr>
          <a:lstStyle/>
          <a:p>
            <a:r>
              <a:rPr lang="nl-NL" b="1" dirty="0">
                <a:solidFill>
                  <a:srgbClr val="0070C0"/>
                </a:solidFill>
              </a:rPr>
              <a:t>Bacteriën in de urine</a:t>
            </a:r>
            <a:br>
              <a:rPr lang="nl-NL" b="1" dirty="0">
                <a:solidFill>
                  <a:srgbClr val="0070C0"/>
                </a:solidFill>
              </a:rPr>
            </a:br>
            <a:r>
              <a:rPr lang="nl-NL" sz="2000" b="1" dirty="0">
                <a:solidFill>
                  <a:srgbClr val="0070C0"/>
                </a:solidFill>
              </a:rPr>
              <a:t>https://infoblaasontsteking.nl/</a:t>
            </a:r>
          </a:p>
        </p:txBody>
      </p:sp>
      <p:pic>
        <p:nvPicPr>
          <p:cNvPr id="4" name="Tijdelijke aanduiding voor inhoud 3">
            <a:extLst>
              <a:ext uri="{FF2B5EF4-FFF2-40B4-BE49-F238E27FC236}">
                <a16:creationId xmlns:a16="http://schemas.microsoft.com/office/drawing/2014/main" id="{2947E3C2-C77A-4524-880C-D09CDB769C98}"/>
              </a:ext>
            </a:extLst>
          </p:cNvPr>
          <p:cNvPicPr>
            <a:picLocks noGrp="1" noChangeAspect="1"/>
          </p:cNvPicPr>
          <p:nvPr>
            <p:ph idx="1"/>
          </p:nvPr>
        </p:nvPicPr>
        <p:blipFill>
          <a:blip r:embed="rId2"/>
          <a:stretch>
            <a:fillRect/>
          </a:stretch>
        </p:blipFill>
        <p:spPr>
          <a:xfrm>
            <a:off x="1072101" y="1902655"/>
            <a:ext cx="5352415" cy="4007449"/>
          </a:xfrm>
          <a:prstGeom prst="rect">
            <a:avLst/>
          </a:prstGeom>
        </p:spPr>
      </p:pic>
    </p:spTree>
    <p:extLst>
      <p:ext uri="{BB962C8B-B14F-4D97-AF65-F5344CB8AC3E}">
        <p14:creationId xmlns:p14="http://schemas.microsoft.com/office/powerpoint/2010/main" val="298433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2ACC59-D86B-4D49-95B1-875DC4DFC464}"/>
              </a:ext>
            </a:extLst>
          </p:cNvPr>
          <p:cNvSpPr>
            <a:spLocks noGrp="1"/>
          </p:cNvSpPr>
          <p:nvPr>
            <p:ph type="title"/>
          </p:nvPr>
        </p:nvSpPr>
        <p:spPr/>
        <p:txBody>
          <a:bodyPr>
            <a:normAutofit/>
          </a:bodyPr>
          <a:lstStyle/>
          <a:p>
            <a:r>
              <a:rPr lang="nl-NL" b="1" dirty="0">
                <a:solidFill>
                  <a:srgbClr val="0070C0"/>
                </a:solidFill>
              </a:rPr>
              <a:t>Suiker in de urine</a:t>
            </a:r>
            <a:br>
              <a:rPr lang="nl-NL" b="1" dirty="0">
                <a:solidFill>
                  <a:srgbClr val="002060"/>
                </a:solidFill>
              </a:rPr>
            </a:br>
            <a:r>
              <a:rPr lang="nl-NL" sz="2200" b="1" dirty="0">
                <a:solidFill>
                  <a:srgbClr val="002060"/>
                </a:solidFill>
              </a:rPr>
              <a:t>https://mens-en-gezondheid.infonu.nl/aandoeningen/179993-glucosurie-glucose-suiker-in-urine-soms-met-symptomen.html</a:t>
            </a:r>
          </a:p>
        </p:txBody>
      </p:sp>
      <p:sp>
        <p:nvSpPr>
          <p:cNvPr id="3" name="Tijdelijke aanduiding voor inhoud 2">
            <a:extLst>
              <a:ext uri="{FF2B5EF4-FFF2-40B4-BE49-F238E27FC236}">
                <a16:creationId xmlns:a16="http://schemas.microsoft.com/office/drawing/2014/main" id="{C07556BC-94B8-439D-A756-4A09A11BB447}"/>
              </a:ext>
            </a:extLst>
          </p:cNvPr>
          <p:cNvSpPr>
            <a:spLocks noGrp="1"/>
          </p:cNvSpPr>
          <p:nvPr>
            <p:ph idx="1"/>
          </p:nvPr>
        </p:nvSpPr>
        <p:spPr/>
        <p:txBody>
          <a:bodyPr/>
          <a:lstStyle/>
          <a:p>
            <a:pPr marL="0" indent="0">
              <a:buNone/>
            </a:pPr>
            <a:r>
              <a:rPr lang="nl-NL" dirty="0"/>
              <a:t>Bij glucosurie bevindt zich een hogere dan normale waarde van glucose (suiker) in de urine. Soms is dit een normaal fenomeen dat hoort bij </a:t>
            </a:r>
            <a:r>
              <a:rPr lang="nl-NL" b="1" dirty="0"/>
              <a:t>stress</a:t>
            </a:r>
            <a:r>
              <a:rPr lang="nl-NL" dirty="0"/>
              <a:t> of een </a:t>
            </a:r>
            <a:r>
              <a:rPr lang="nl-NL" b="1" dirty="0"/>
              <a:t>zwangerschap</a:t>
            </a:r>
            <a:r>
              <a:rPr lang="nl-NL" dirty="0"/>
              <a:t>. Maar dit symptoom is eveneens te wijten aan </a:t>
            </a:r>
            <a:r>
              <a:rPr lang="nl-NL" b="1" dirty="0"/>
              <a:t>complicaties van (nier)aandoeningen of diabetes (suikerziekte). </a:t>
            </a:r>
          </a:p>
          <a:p>
            <a:pPr marL="0" indent="0">
              <a:buNone/>
            </a:pPr>
            <a:endParaRPr lang="nl-NL" b="1" dirty="0"/>
          </a:p>
          <a:p>
            <a:pPr marL="0" indent="0">
              <a:buNone/>
            </a:pPr>
            <a:r>
              <a:rPr lang="nl-NL" b="1" dirty="0"/>
              <a:t>Symptomen</a:t>
            </a:r>
            <a:r>
              <a:rPr lang="nl-NL" dirty="0"/>
              <a:t>: Buikpijn, veel honger, veel dorst en veel plassen zijn enkele symptomen die gepaard gaan met glucosurie</a:t>
            </a:r>
          </a:p>
        </p:txBody>
      </p:sp>
    </p:spTree>
    <p:extLst>
      <p:ext uri="{BB962C8B-B14F-4D97-AF65-F5344CB8AC3E}">
        <p14:creationId xmlns:p14="http://schemas.microsoft.com/office/powerpoint/2010/main" val="121801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AF959D6-4DBC-4638-B979-2FE251F7BCF3}"/>
              </a:ext>
            </a:extLst>
          </p:cNvPr>
          <p:cNvSpPr>
            <a:spLocks noGrp="1"/>
          </p:cNvSpPr>
          <p:nvPr>
            <p:ph type="title"/>
          </p:nvPr>
        </p:nvSpPr>
        <p:spPr>
          <a:xfrm>
            <a:off x="1179576" y="822960"/>
            <a:ext cx="9829800" cy="1325880"/>
          </a:xfrm>
        </p:spPr>
        <p:txBody>
          <a:bodyPr>
            <a:normAutofit/>
          </a:bodyPr>
          <a:lstStyle/>
          <a:p>
            <a:pPr algn="ctr"/>
            <a:r>
              <a:rPr lang="nl-NL" sz="4000" b="1" dirty="0">
                <a:solidFill>
                  <a:srgbClr val="0070C0"/>
                </a:solidFill>
              </a:rPr>
              <a:t>Zuurgraad urine</a:t>
            </a:r>
          </a:p>
        </p:txBody>
      </p:sp>
      <p:sp>
        <p:nvSpPr>
          <p:cNvPr id="3" name="Tijdelijke aanduiding voor inhoud 2">
            <a:extLst>
              <a:ext uri="{FF2B5EF4-FFF2-40B4-BE49-F238E27FC236}">
                <a16:creationId xmlns:a16="http://schemas.microsoft.com/office/drawing/2014/main" id="{85FEC996-71E3-4D1F-AF59-C8F5E3B527BE}"/>
              </a:ext>
            </a:extLst>
          </p:cNvPr>
          <p:cNvSpPr>
            <a:spLocks noGrp="1"/>
          </p:cNvSpPr>
          <p:nvPr>
            <p:ph idx="1"/>
          </p:nvPr>
        </p:nvSpPr>
        <p:spPr>
          <a:xfrm>
            <a:off x="807929" y="2672080"/>
            <a:ext cx="11028166" cy="4345428"/>
          </a:xfrm>
        </p:spPr>
        <p:txBody>
          <a:bodyPr anchor="ctr">
            <a:normAutofit/>
          </a:bodyPr>
          <a:lstStyle/>
          <a:p>
            <a:pPr marL="0" indent="0">
              <a:buNone/>
            </a:pPr>
            <a:endParaRPr lang="nl-NL" sz="2400" dirty="0">
              <a:solidFill>
                <a:srgbClr val="000000"/>
              </a:solidFill>
            </a:endParaRPr>
          </a:p>
          <a:p>
            <a:pPr marL="0" indent="0">
              <a:buNone/>
            </a:pPr>
            <a:r>
              <a:rPr lang="nl-NL" sz="2400" dirty="0">
                <a:solidFill>
                  <a:srgbClr val="000000"/>
                </a:solidFill>
              </a:rPr>
              <a:t>Zuurgraad urine: het pH-gehalte kan variëren van uitgesproken zuur (pH 4,8) tot basisch (pH 8,0). Het zuur verlaat met de urine het lichaam.</a:t>
            </a:r>
          </a:p>
          <a:p>
            <a:pPr marL="0" indent="0">
              <a:buNone/>
            </a:pPr>
            <a:r>
              <a:rPr lang="nl-NL" sz="2400" dirty="0">
                <a:solidFill>
                  <a:srgbClr val="000000"/>
                </a:solidFill>
              </a:rPr>
              <a:t>Tijdens de stofwisseling worden er zure eindproducten gemaakt, kleine schommelingen in de pH-waarde zorgen voor veranderingen van het metabolisme in de lichaamscellen en dit resulteert weer in niet gewenste storingen. </a:t>
            </a:r>
          </a:p>
          <a:p>
            <a:pPr marL="0" indent="0">
              <a:buNone/>
            </a:pPr>
            <a:endParaRPr lang="nl-NL" sz="1900" dirty="0">
              <a:solidFill>
                <a:srgbClr val="000000"/>
              </a:solidFill>
            </a:endParaRPr>
          </a:p>
        </p:txBody>
      </p:sp>
      <p:pic>
        <p:nvPicPr>
          <p:cNvPr id="6" name="Afbeelding 5">
            <a:extLst>
              <a:ext uri="{FF2B5EF4-FFF2-40B4-BE49-F238E27FC236}">
                <a16:creationId xmlns:a16="http://schemas.microsoft.com/office/drawing/2014/main" id="{D66B97BE-218A-4ADA-9D75-BD5BEA632ACD}"/>
              </a:ext>
            </a:extLst>
          </p:cNvPr>
          <p:cNvPicPr>
            <a:picLocks noChangeAspect="1"/>
          </p:cNvPicPr>
          <p:nvPr/>
        </p:nvPicPr>
        <p:blipFill>
          <a:blip r:embed="rId3"/>
          <a:stretch>
            <a:fillRect/>
          </a:stretch>
        </p:blipFill>
        <p:spPr>
          <a:xfrm>
            <a:off x="3452498" y="2359060"/>
            <a:ext cx="4954693" cy="1312993"/>
          </a:xfrm>
          <a:prstGeom prst="rect">
            <a:avLst/>
          </a:prstGeom>
        </p:spPr>
      </p:pic>
    </p:spTree>
    <p:extLst>
      <p:ext uri="{BB962C8B-B14F-4D97-AF65-F5344CB8AC3E}">
        <p14:creationId xmlns:p14="http://schemas.microsoft.com/office/powerpoint/2010/main" val="347670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0873F6-DEC4-4346-9FD1-B27A7D0B1D1A}"/>
              </a:ext>
            </a:extLst>
          </p:cNvPr>
          <p:cNvSpPr>
            <a:spLocks noGrp="1"/>
          </p:cNvSpPr>
          <p:nvPr>
            <p:ph type="title"/>
          </p:nvPr>
        </p:nvSpPr>
        <p:spPr>
          <a:xfrm>
            <a:off x="793662" y="386930"/>
            <a:ext cx="10066122" cy="1298448"/>
          </a:xfrm>
        </p:spPr>
        <p:txBody>
          <a:bodyPr anchor="b">
            <a:normAutofit/>
          </a:bodyPr>
          <a:lstStyle/>
          <a:p>
            <a:r>
              <a:rPr lang="nl-NL" sz="4000" b="1" dirty="0">
                <a:solidFill>
                  <a:srgbClr val="0070C0"/>
                </a:solidFill>
              </a:rPr>
              <a:t>Zuurgraad urine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F6BC7E9-1DBA-4851-A886-FA541A4F424D}"/>
              </a:ext>
            </a:extLst>
          </p:cNvPr>
          <p:cNvSpPr>
            <a:spLocks noGrp="1"/>
          </p:cNvSpPr>
          <p:nvPr>
            <p:ph idx="1"/>
          </p:nvPr>
        </p:nvSpPr>
        <p:spPr>
          <a:xfrm>
            <a:off x="793661" y="2599509"/>
            <a:ext cx="4530898" cy="3639450"/>
          </a:xfrm>
        </p:spPr>
        <p:txBody>
          <a:bodyPr anchor="ctr">
            <a:normAutofit/>
          </a:bodyPr>
          <a:lstStyle/>
          <a:p>
            <a:r>
              <a:rPr lang="nl-NL" dirty="0"/>
              <a:t>Ochtend  pH 5-7</a:t>
            </a:r>
          </a:p>
          <a:p>
            <a:r>
              <a:rPr lang="nl-NL" dirty="0"/>
              <a:t>&gt; 7: UWI</a:t>
            </a:r>
          </a:p>
          <a:p>
            <a:r>
              <a:rPr lang="nl-NL" dirty="0"/>
              <a:t>Na maaltijd  pH +/- 8</a:t>
            </a:r>
          </a:p>
          <a:p>
            <a:r>
              <a:rPr lang="nl-NL" dirty="0"/>
              <a:t>pH &lt; 5: Diarree/DM</a:t>
            </a:r>
          </a:p>
          <a:p>
            <a:endParaRPr lang="nl-NL" sz="2000" dirty="0"/>
          </a:p>
        </p:txBody>
      </p:sp>
      <p:pic>
        <p:nvPicPr>
          <p:cNvPr id="5" name="Afbeelding 4">
            <a:extLst>
              <a:ext uri="{FF2B5EF4-FFF2-40B4-BE49-F238E27FC236}">
                <a16:creationId xmlns:a16="http://schemas.microsoft.com/office/drawing/2014/main" id="{966841C0-FF50-4A89-A39F-D7F6F4CC4E05}"/>
              </a:ext>
            </a:extLst>
          </p:cNvPr>
          <p:cNvPicPr>
            <a:picLocks noChangeAspect="1"/>
          </p:cNvPicPr>
          <p:nvPr/>
        </p:nvPicPr>
        <p:blipFill rotWithShape="1">
          <a:blip r:embed="rId2"/>
          <a:srcRect l="163" r="2" b="2"/>
          <a:stretch/>
        </p:blipFill>
        <p:spPr>
          <a:xfrm>
            <a:off x="5911532" y="2484255"/>
            <a:ext cx="5150277"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07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98183-9F87-4352-B9BC-551839B6803C}"/>
              </a:ext>
            </a:extLst>
          </p:cNvPr>
          <p:cNvSpPr>
            <a:spLocks noGrp="1"/>
          </p:cNvSpPr>
          <p:nvPr>
            <p:ph type="title"/>
          </p:nvPr>
        </p:nvSpPr>
        <p:spPr/>
        <p:txBody>
          <a:bodyPr>
            <a:normAutofit/>
          </a:bodyPr>
          <a:lstStyle/>
          <a:p>
            <a:r>
              <a:rPr lang="nl-NL" sz="4000" b="1" dirty="0">
                <a:solidFill>
                  <a:srgbClr val="0070C0"/>
                </a:solidFill>
              </a:rPr>
              <a:t>Waarom is de urine ´s morgens vroeg geconcentreerder dan later op de dag?</a:t>
            </a:r>
          </a:p>
        </p:txBody>
      </p:sp>
      <p:pic>
        <p:nvPicPr>
          <p:cNvPr id="4" name="Tijdelijke aanduiding voor inhoud 3">
            <a:extLst>
              <a:ext uri="{FF2B5EF4-FFF2-40B4-BE49-F238E27FC236}">
                <a16:creationId xmlns:a16="http://schemas.microsoft.com/office/drawing/2014/main" id="{33A62F40-64EF-41A1-BE06-2E31E122CB53}"/>
              </a:ext>
            </a:extLst>
          </p:cNvPr>
          <p:cNvPicPr>
            <a:picLocks noGrp="1" noChangeAspect="1"/>
          </p:cNvPicPr>
          <p:nvPr>
            <p:ph idx="1"/>
          </p:nvPr>
        </p:nvPicPr>
        <p:blipFill>
          <a:blip r:embed="rId2"/>
          <a:stretch>
            <a:fillRect/>
          </a:stretch>
        </p:blipFill>
        <p:spPr>
          <a:xfrm>
            <a:off x="838200" y="1835785"/>
            <a:ext cx="4759960" cy="4759960"/>
          </a:xfrm>
          <a:prstGeom prst="rect">
            <a:avLst/>
          </a:prstGeom>
        </p:spPr>
      </p:pic>
      <p:pic>
        <p:nvPicPr>
          <p:cNvPr id="5" name="Afbeelding 4">
            <a:extLst>
              <a:ext uri="{FF2B5EF4-FFF2-40B4-BE49-F238E27FC236}">
                <a16:creationId xmlns:a16="http://schemas.microsoft.com/office/drawing/2014/main" id="{D8A2B4E6-AEF5-4111-A9DF-C7B7A1F29847}"/>
              </a:ext>
            </a:extLst>
          </p:cNvPr>
          <p:cNvPicPr>
            <a:picLocks noChangeAspect="1"/>
          </p:cNvPicPr>
          <p:nvPr/>
        </p:nvPicPr>
        <p:blipFill>
          <a:blip r:embed="rId3"/>
          <a:stretch>
            <a:fillRect/>
          </a:stretch>
        </p:blipFill>
        <p:spPr>
          <a:xfrm>
            <a:off x="5598160" y="2184401"/>
            <a:ext cx="6324089" cy="3586480"/>
          </a:xfrm>
          <a:prstGeom prst="rect">
            <a:avLst/>
          </a:prstGeom>
        </p:spPr>
      </p:pic>
    </p:spTree>
    <p:extLst>
      <p:ext uri="{BB962C8B-B14F-4D97-AF65-F5344CB8AC3E}">
        <p14:creationId xmlns:p14="http://schemas.microsoft.com/office/powerpoint/2010/main" val="166668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044DA-E043-4833-A65C-6DC64E99694A}"/>
              </a:ext>
            </a:extLst>
          </p:cNvPr>
          <p:cNvSpPr>
            <a:spLocks noGrp="1"/>
          </p:cNvSpPr>
          <p:nvPr>
            <p:ph type="title"/>
          </p:nvPr>
        </p:nvSpPr>
        <p:spPr>
          <a:xfrm>
            <a:off x="704850" y="193675"/>
            <a:ext cx="10515600" cy="1325563"/>
          </a:xfrm>
        </p:spPr>
        <p:txBody>
          <a:bodyPr>
            <a:normAutofit fontScale="90000"/>
          </a:bodyPr>
          <a:lstStyle/>
          <a:p>
            <a:br>
              <a:rPr lang="nl-NL" dirty="0"/>
            </a:br>
            <a:br>
              <a:rPr lang="nl-NL" dirty="0"/>
            </a:br>
            <a:r>
              <a:rPr lang="nl-NL" b="1" dirty="0">
                <a:solidFill>
                  <a:srgbClr val="0070C0"/>
                </a:solidFill>
              </a:rPr>
              <a:t>Hoeveel keer per etmaal gaat het totale bloedvolume door beide nieren?</a:t>
            </a:r>
            <a:br>
              <a:rPr lang="nl-NL" b="1" dirty="0">
                <a:solidFill>
                  <a:srgbClr val="0070C0"/>
                </a:solidFill>
              </a:rPr>
            </a:br>
            <a:br>
              <a:rPr lang="nl-NL" dirty="0"/>
            </a:br>
            <a:endParaRPr lang="nl-NL" dirty="0"/>
          </a:p>
        </p:txBody>
      </p:sp>
      <p:sp>
        <p:nvSpPr>
          <p:cNvPr id="3" name="Tijdelijke aanduiding voor inhoud 2">
            <a:extLst>
              <a:ext uri="{FF2B5EF4-FFF2-40B4-BE49-F238E27FC236}">
                <a16:creationId xmlns:a16="http://schemas.microsoft.com/office/drawing/2014/main" id="{4F987733-95E0-4E93-A979-E2B5C8D73F7F}"/>
              </a:ext>
            </a:extLst>
          </p:cNvPr>
          <p:cNvSpPr>
            <a:spLocks noGrp="1"/>
          </p:cNvSpPr>
          <p:nvPr>
            <p:ph idx="1"/>
          </p:nvPr>
        </p:nvSpPr>
        <p:spPr/>
        <p:txBody>
          <a:bodyPr/>
          <a:lstStyle/>
          <a:p>
            <a:pPr marL="0" indent="0">
              <a:buNone/>
              <a:defRPr/>
            </a:pPr>
            <a:r>
              <a:rPr lang="nl-NL" altLang="nl-NL" dirty="0"/>
              <a:t>Per minuut stroomt er 1 liter bloed door je nieren, als je bedenkt dat je 4-5 liter bloed hebt betekent dat dat elke 5 minuten al je bloed door de nieren gaat.</a:t>
            </a:r>
          </a:p>
          <a:p>
            <a:pPr marL="0" indent="0">
              <a:buNone/>
              <a:defRPr/>
            </a:pPr>
            <a:r>
              <a:rPr lang="nl-NL" altLang="nl-NL" dirty="0"/>
              <a:t>= 288 keer</a:t>
            </a:r>
          </a:p>
          <a:p>
            <a:pPr marL="0" indent="0">
              <a:buNone/>
              <a:defRPr/>
            </a:pPr>
            <a:endParaRPr lang="nl-NL" altLang="nl-NL" dirty="0"/>
          </a:p>
          <a:p>
            <a:pPr marL="0" indent="0">
              <a:buNone/>
              <a:defRPr/>
            </a:pPr>
            <a:r>
              <a:rPr lang="nl-NL" altLang="nl-NL" dirty="0">
                <a:hlinkClick r:id="rId2"/>
              </a:rPr>
              <a:t>Link</a:t>
            </a:r>
            <a:r>
              <a:rPr lang="nl-NL" altLang="nl-NL">
                <a:hlinkClick r:id="rId2"/>
              </a:rPr>
              <a:t>: filmpje</a:t>
            </a:r>
            <a:r>
              <a:rPr lang="nl-NL" altLang="nl-NL"/>
              <a:t>   https://www.cyberpoli.nl/nieren/faq/1443</a:t>
            </a:r>
          </a:p>
          <a:p>
            <a:pPr marL="0" indent="0">
              <a:buNone/>
              <a:defRPr/>
            </a:pPr>
            <a:endParaRPr lang="nl-NL" altLang="nl-NL" dirty="0"/>
          </a:p>
        </p:txBody>
      </p:sp>
    </p:spTree>
    <p:extLst>
      <p:ext uri="{BB962C8B-B14F-4D97-AF65-F5344CB8AC3E}">
        <p14:creationId xmlns:p14="http://schemas.microsoft.com/office/powerpoint/2010/main" val="282747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6C247-6C65-41B3-AC4D-5883F31AA64D}"/>
              </a:ext>
            </a:extLst>
          </p:cNvPr>
          <p:cNvSpPr>
            <a:spLocks noGrp="1"/>
          </p:cNvSpPr>
          <p:nvPr>
            <p:ph type="title"/>
          </p:nvPr>
        </p:nvSpPr>
        <p:spPr/>
        <p:txBody>
          <a:bodyPr>
            <a:normAutofit/>
          </a:bodyPr>
          <a:lstStyle/>
          <a:p>
            <a:r>
              <a:rPr lang="nl-NL" sz="4000" b="1" dirty="0">
                <a:solidFill>
                  <a:srgbClr val="0070C0"/>
                </a:solidFill>
              </a:rPr>
              <a:t>Link: blaasontsteking</a:t>
            </a:r>
          </a:p>
        </p:txBody>
      </p:sp>
      <p:sp>
        <p:nvSpPr>
          <p:cNvPr id="3" name="Tijdelijke aanduiding voor inhoud 2">
            <a:extLst>
              <a:ext uri="{FF2B5EF4-FFF2-40B4-BE49-F238E27FC236}">
                <a16:creationId xmlns:a16="http://schemas.microsoft.com/office/drawing/2014/main" id="{6097CF82-3EFD-4EAB-BE99-78FAA17250C0}"/>
              </a:ext>
            </a:extLst>
          </p:cNvPr>
          <p:cNvSpPr>
            <a:spLocks noGrp="1"/>
          </p:cNvSpPr>
          <p:nvPr>
            <p:ph idx="1"/>
          </p:nvPr>
        </p:nvSpPr>
        <p:spPr/>
        <p:txBody>
          <a:bodyPr>
            <a:normAutofit lnSpcReduction="10000"/>
          </a:bodyPr>
          <a:lstStyle/>
          <a:p>
            <a:endParaRPr lang="nl-NL" dirty="0">
              <a:hlinkClick r:id="rId2"/>
            </a:endParaRPr>
          </a:p>
          <a:p>
            <a:r>
              <a:rPr lang="nl-NL" dirty="0">
                <a:hlinkClick r:id="rId2"/>
              </a:rPr>
              <a:t>https://youtu.be/HinTNbI4goQ</a:t>
            </a:r>
            <a:endParaRPr lang="nl-NL" dirty="0"/>
          </a:p>
          <a:p>
            <a:endParaRPr lang="nl-NL" dirty="0"/>
          </a:p>
          <a:p>
            <a:pPr marL="0" indent="0">
              <a:buNone/>
            </a:pPr>
            <a:r>
              <a:rPr lang="nl-NL" i="1" dirty="0"/>
              <a:t>Deze video gaat over urineweginfecties, vaak afgekort tot </a:t>
            </a:r>
            <a:r>
              <a:rPr lang="nl-NL" i="1" dirty="0" err="1"/>
              <a:t>uwi</a:t>
            </a:r>
            <a:r>
              <a:rPr lang="nl-NL" i="1" dirty="0"/>
              <a:t>. Urineweginfecties zijn, zoals het woord al zegt, infecties van de urinewegen. Hieronder vallen de blaas, maar ook de nieren, ureteren en urethra. Zo kunnen we dus een cystitis hebben, een blaasontsteking, en een pyelonefritis, een ontsteking van het nierbekken en </a:t>
            </a:r>
            <a:r>
              <a:rPr lang="nl-NL" i="1" dirty="0" err="1"/>
              <a:t>nierweefsel</a:t>
            </a:r>
            <a:r>
              <a:rPr lang="nl-NL" i="1" dirty="0"/>
              <a:t>.</a:t>
            </a:r>
          </a:p>
          <a:p>
            <a:endParaRPr lang="nl-NL" dirty="0"/>
          </a:p>
          <a:p>
            <a:pPr marL="0" indent="0">
              <a:buNone/>
            </a:pPr>
            <a:r>
              <a:rPr lang="nl-NL" dirty="0"/>
              <a:t>Juf Danielle</a:t>
            </a:r>
          </a:p>
        </p:txBody>
      </p:sp>
    </p:spTree>
    <p:extLst>
      <p:ext uri="{BB962C8B-B14F-4D97-AF65-F5344CB8AC3E}">
        <p14:creationId xmlns:p14="http://schemas.microsoft.com/office/powerpoint/2010/main" val="367188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B117A-A7AD-467B-A1CE-F422EF73B27F}"/>
              </a:ext>
            </a:extLst>
          </p:cNvPr>
          <p:cNvSpPr>
            <a:spLocks noGrp="1"/>
          </p:cNvSpPr>
          <p:nvPr>
            <p:ph type="title"/>
          </p:nvPr>
        </p:nvSpPr>
        <p:spPr/>
        <p:txBody>
          <a:bodyPr>
            <a:normAutofit/>
          </a:bodyPr>
          <a:lstStyle/>
          <a:p>
            <a:r>
              <a:rPr lang="nl-NL" sz="4000" b="1" dirty="0">
                <a:solidFill>
                  <a:srgbClr val="0070C0"/>
                </a:solidFill>
              </a:rPr>
              <a:t>Opdrachten Taak 3A</a:t>
            </a:r>
          </a:p>
        </p:txBody>
      </p:sp>
      <p:sp>
        <p:nvSpPr>
          <p:cNvPr id="3" name="Tijdelijke aanduiding voor inhoud 2">
            <a:extLst>
              <a:ext uri="{FF2B5EF4-FFF2-40B4-BE49-F238E27FC236}">
                <a16:creationId xmlns:a16="http://schemas.microsoft.com/office/drawing/2014/main" id="{CE28AA32-BEA8-48E8-B957-E3A3026F6336}"/>
              </a:ext>
            </a:extLst>
          </p:cNvPr>
          <p:cNvSpPr>
            <a:spLocks noGrp="1"/>
          </p:cNvSpPr>
          <p:nvPr>
            <p:ph idx="1"/>
          </p:nvPr>
        </p:nvSpPr>
        <p:spPr>
          <a:xfrm>
            <a:off x="838199" y="1825625"/>
            <a:ext cx="10791825" cy="4351338"/>
          </a:xfrm>
        </p:spPr>
        <p:txBody>
          <a:bodyPr>
            <a:normAutofit fontScale="85000" lnSpcReduction="10000"/>
          </a:bodyPr>
          <a:lstStyle/>
          <a:p>
            <a:pPr marL="0" indent="0">
              <a:buNone/>
            </a:pPr>
            <a:r>
              <a:rPr lang="nl-NL" dirty="0"/>
              <a:t>1.Maak een overzicht van de symptomen van veel voorkomende urineweginfecties: urethritis, cystitis, pyelonefritis, </a:t>
            </a:r>
            <a:r>
              <a:rPr lang="nl-NL" dirty="0" err="1"/>
              <a:t>glomerulonefritis</a:t>
            </a:r>
            <a:r>
              <a:rPr lang="nl-NL" dirty="0"/>
              <a:t> </a:t>
            </a:r>
          </a:p>
          <a:p>
            <a:pPr marL="0" indent="0">
              <a:buNone/>
            </a:pPr>
            <a:r>
              <a:rPr lang="nl-NL" dirty="0"/>
              <a:t>2. Zoek op wat de volgende termen inhouden:</a:t>
            </a:r>
          </a:p>
          <a:p>
            <a:pPr marL="0" indent="0">
              <a:buNone/>
            </a:pPr>
            <a:r>
              <a:rPr lang="nl-NL" dirty="0"/>
              <a:t>ongecompliceerde urineweginfectie &amp; gecompliceerde urineweginfectie</a:t>
            </a:r>
          </a:p>
          <a:p>
            <a:pPr marL="0" indent="0">
              <a:buNone/>
            </a:pPr>
            <a:r>
              <a:rPr lang="nl-NL" dirty="0"/>
              <a:t>3. Maak de volgende vragen:</a:t>
            </a:r>
          </a:p>
          <a:p>
            <a:pPr marL="0" indent="0">
              <a:buNone/>
            </a:pPr>
            <a:r>
              <a:rPr lang="nl-NL" dirty="0"/>
              <a:t>A. Eiwitten, bacteriën en glucose komen wel eens voor als abnormale bestanddelen van de urine. Geef hiervoor een verklaring. </a:t>
            </a:r>
          </a:p>
          <a:p>
            <a:pPr marL="0" indent="0">
              <a:buNone/>
            </a:pPr>
            <a:r>
              <a:rPr lang="nl-NL" dirty="0"/>
              <a:t>B. De zuurgraad van urine varieert. Geef hiervoor een verklaring.</a:t>
            </a:r>
          </a:p>
          <a:p>
            <a:pPr marL="0" indent="0">
              <a:buNone/>
            </a:pPr>
            <a:r>
              <a:rPr lang="nl-NL" dirty="0"/>
              <a:t>C. Hoeveel keer per etmaal gaat het totale bloedvolume door beide nieren?</a:t>
            </a:r>
          </a:p>
          <a:p>
            <a:pPr marL="0" indent="0">
              <a:buNone/>
            </a:pPr>
            <a:r>
              <a:rPr lang="nl-NL" dirty="0"/>
              <a:t>D. Waarom is de urine ´s morgens vroeg geconcentreerder dan later op de dag?</a:t>
            </a:r>
          </a:p>
          <a:p>
            <a:pPr marL="0" indent="0">
              <a:buNone/>
            </a:pPr>
            <a:r>
              <a:rPr lang="nl-NL" dirty="0"/>
              <a:t>E. Waarom hebben vrouwen eerder kans op een urineweginfectie dan mannen?</a:t>
            </a:r>
          </a:p>
          <a:p>
            <a:endParaRPr lang="nl-NL" dirty="0"/>
          </a:p>
        </p:txBody>
      </p:sp>
    </p:spTree>
    <p:extLst>
      <p:ext uri="{BB962C8B-B14F-4D97-AF65-F5344CB8AC3E}">
        <p14:creationId xmlns:p14="http://schemas.microsoft.com/office/powerpoint/2010/main" val="337920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48EF26-959A-400A-AA25-D1941F0ED5E2}"/>
              </a:ext>
            </a:extLst>
          </p:cNvPr>
          <p:cNvSpPr>
            <a:spLocks noGrp="1"/>
          </p:cNvSpPr>
          <p:nvPr>
            <p:ph type="title"/>
          </p:nvPr>
        </p:nvSpPr>
        <p:spPr>
          <a:xfrm>
            <a:off x="589560" y="856180"/>
            <a:ext cx="5279408" cy="1128068"/>
          </a:xfrm>
        </p:spPr>
        <p:txBody>
          <a:bodyPr anchor="ctr">
            <a:normAutofit/>
          </a:bodyPr>
          <a:lstStyle/>
          <a:p>
            <a:pPr marL="742950" indent="-742950">
              <a:buFont typeface="+mj-lt"/>
              <a:buAutoNum type="arabicPeriod"/>
            </a:pPr>
            <a:r>
              <a:rPr lang="nl-NL" sz="4000" b="1" dirty="0">
                <a:solidFill>
                  <a:srgbClr val="0070C0"/>
                </a:solidFill>
              </a:rPr>
              <a:t>Urethritis</a:t>
            </a: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EB96C84-18AE-41FA-8486-AF952EB4622E}"/>
              </a:ext>
            </a:extLst>
          </p:cNvPr>
          <p:cNvSpPr>
            <a:spLocks noGrp="1"/>
          </p:cNvSpPr>
          <p:nvPr>
            <p:ph idx="1"/>
          </p:nvPr>
        </p:nvSpPr>
        <p:spPr>
          <a:xfrm>
            <a:off x="590719" y="2408682"/>
            <a:ext cx="5278066" cy="4682997"/>
          </a:xfrm>
        </p:spPr>
        <p:txBody>
          <a:bodyPr anchor="ctr">
            <a:normAutofit fontScale="62500" lnSpcReduction="20000"/>
          </a:bodyPr>
          <a:lstStyle/>
          <a:p>
            <a:pPr marL="0" indent="0">
              <a:buNone/>
            </a:pPr>
            <a:endParaRPr lang="nl-NL" sz="2000" b="1" dirty="0"/>
          </a:p>
          <a:p>
            <a:pPr marL="0" indent="0">
              <a:buNone/>
            </a:pPr>
            <a:r>
              <a:rPr lang="nl-NL" sz="4000" b="1" dirty="0"/>
              <a:t>Beschrijving:  </a:t>
            </a:r>
          </a:p>
          <a:p>
            <a:pPr marL="0" indent="0">
              <a:buNone/>
            </a:pPr>
            <a:r>
              <a:rPr lang="nl-NL" sz="4000" dirty="0"/>
              <a:t>Een plasbuisontsteking betekent dat dit slijmvlies ontstoken is.</a:t>
            </a:r>
          </a:p>
          <a:p>
            <a:pPr marL="0" indent="0">
              <a:buNone/>
            </a:pPr>
            <a:endParaRPr lang="nl-NL" sz="4000" dirty="0"/>
          </a:p>
          <a:p>
            <a:pPr marL="0" indent="0">
              <a:buNone/>
            </a:pPr>
            <a:r>
              <a:rPr lang="nl-NL" sz="4000" b="1" dirty="0"/>
              <a:t>Verschijnselen:</a:t>
            </a:r>
          </a:p>
          <a:p>
            <a:pPr marL="0" indent="0">
              <a:buNone/>
            </a:pPr>
            <a:r>
              <a:rPr lang="nl-NL" sz="4000" dirty="0"/>
              <a:t>Dit doet pijn of het voelt branderig, vooral bij het plassen. Soms komt er ook gele pus of helder slijm uit de penis. Dit wordt ook wel 'druiper' genoemd.</a:t>
            </a:r>
          </a:p>
          <a:p>
            <a:pPr marL="0" indent="0">
              <a:buNone/>
            </a:pPr>
            <a:endParaRPr lang="nl-NL" dirty="0"/>
          </a:p>
          <a:p>
            <a:pPr marL="0" indent="0">
              <a:buNone/>
            </a:pPr>
            <a:r>
              <a:rPr lang="nl-NL" sz="2400" dirty="0">
                <a:solidFill>
                  <a:srgbClr val="0070C0"/>
                </a:solidFill>
              </a:rPr>
              <a:t>https://www.thuisarts.nl/plasbuisontsteking/ik-heb-plasbuisontsteking</a:t>
            </a:r>
          </a:p>
          <a:p>
            <a:pPr marL="0" indent="0">
              <a:buNone/>
            </a:pPr>
            <a:endParaRPr lang="nl-NL" dirty="0"/>
          </a:p>
          <a:p>
            <a:endParaRPr lang="nl-NL" sz="2000" dirty="0"/>
          </a:p>
          <a:p>
            <a:endParaRPr lang="nl-NL" sz="2000" dirty="0"/>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02191910-4114-41C3-860A-CC0002F4AAF3}"/>
              </a:ext>
            </a:extLst>
          </p:cNvPr>
          <p:cNvPicPr>
            <a:picLocks noChangeAspect="1"/>
          </p:cNvPicPr>
          <p:nvPr/>
        </p:nvPicPr>
        <p:blipFill rotWithShape="1">
          <a:blip r:embed="rId2"/>
          <a:srcRect l="17573" r="2117" b="1"/>
          <a:stretch/>
        </p:blipFill>
        <p:spPr>
          <a:xfrm>
            <a:off x="7083423" y="581892"/>
            <a:ext cx="4397433" cy="2518756"/>
          </a:xfrm>
          <a:prstGeom prst="rect">
            <a:avLst/>
          </a:prstGeom>
        </p:spPr>
      </p:pic>
      <p:sp>
        <p:nvSpPr>
          <p:cNvPr id="33" name="Rectangle 3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8D4A785B-AE22-4A77-B0C1-C1029918F708}"/>
              </a:ext>
            </a:extLst>
          </p:cNvPr>
          <p:cNvPicPr>
            <a:picLocks noChangeAspect="1"/>
          </p:cNvPicPr>
          <p:nvPr/>
        </p:nvPicPr>
        <p:blipFill rotWithShape="1">
          <a:blip r:embed="rId3"/>
          <a:srcRect t="3412" r="1" b="20186"/>
          <a:stretch/>
        </p:blipFill>
        <p:spPr>
          <a:xfrm>
            <a:off x="7083423" y="3707894"/>
            <a:ext cx="4395569" cy="2518756"/>
          </a:xfrm>
          <a:prstGeom prst="rect">
            <a:avLst/>
          </a:prstGeom>
        </p:spPr>
      </p:pic>
    </p:spTree>
    <p:extLst>
      <p:ext uri="{BB962C8B-B14F-4D97-AF65-F5344CB8AC3E}">
        <p14:creationId xmlns:p14="http://schemas.microsoft.com/office/powerpoint/2010/main" val="216000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C9E252-26E6-415E-AC38-1B2E0A64562D}"/>
              </a:ext>
            </a:extLst>
          </p:cNvPr>
          <p:cNvSpPr>
            <a:spLocks noGrp="1"/>
          </p:cNvSpPr>
          <p:nvPr>
            <p:ph type="title"/>
          </p:nvPr>
        </p:nvSpPr>
        <p:spPr>
          <a:xfrm>
            <a:off x="808638" y="386930"/>
            <a:ext cx="9236700" cy="1188950"/>
          </a:xfrm>
        </p:spPr>
        <p:txBody>
          <a:bodyPr anchor="b">
            <a:normAutofit/>
          </a:bodyPr>
          <a:lstStyle/>
          <a:p>
            <a:r>
              <a:rPr lang="nl-NL" sz="4000" b="1" dirty="0">
                <a:solidFill>
                  <a:srgbClr val="0070C0"/>
                </a:solidFill>
              </a:rPr>
              <a:t>Urethritis (2)</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FDC9604-E497-44A2-B9B9-B8BE6DCD9F0A}"/>
              </a:ext>
            </a:extLst>
          </p:cNvPr>
          <p:cNvSpPr>
            <a:spLocks noGrp="1"/>
          </p:cNvSpPr>
          <p:nvPr>
            <p:ph idx="1"/>
          </p:nvPr>
        </p:nvSpPr>
        <p:spPr>
          <a:xfrm>
            <a:off x="737406" y="2885440"/>
            <a:ext cx="10645955" cy="2956560"/>
          </a:xfrm>
        </p:spPr>
        <p:txBody>
          <a:bodyPr anchor="ctr">
            <a:noAutofit/>
          </a:bodyPr>
          <a:lstStyle/>
          <a:p>
            <a:pPr marL="0" indent="0">
              <a:buNone/>
            </a:pPr>
            <a:r>
              <a:rPr lang="nl-NL" b="1" dirty="0"/>
              <a:t>Oorzaken: </a:t>
            </a:r>
            <a:r>
              <a:rPr lang="nl-NL" dirty="0"/>
              <a:t>bacteriën, zoals de chlamydia- of de gonorroe-</a:t>
            </a:r>
            <a:r>
              <a:rPr lang="nl-NL" dirty="0" err="1"/>
              <a:t>bacterië</a:t>
            </a:r>
            <a:r>
              <a:rPr lang="nl-NL" dirty="0"/>
              <a:t>. (SOA)</a:t>
            </a:r>
          </a:p>
          <a:p>
            <a:pPr marL="0" indent="0">
              <a:buNone/>
            </a:pPr>
            <a:r>
              <a:rPr lang="nl-NL" dirty="0"/>
              <a:t>Urinekatheter</a:t>
            </a:r>
          </a:p>
          <a:p>
            <a:pPr marL="0" indent="0">
              <a:buNone/>
            </a:pPr>
            <a:endParaRPr lang="nl-NL" dirty="0"/>
          </a:p>
          <a:p>
            <a:pPr marL="0" indent="0">
              <a:buNone/>
            </a:pPr>
            <a:r>
              <a:rPr lang="nl-NL" b="1" dirty="0"/>
              <a:t>Complicaties : o</a:t>
            </a:r>
            <a:r>
              <a:rPr lang="nl-NL" dirty="0"/>
              <a:t>ntstekingen kunnen plasbuis vernauwing geven</a:t>
            </a:r>
          </a:p>
          <a:p>
            <a:pPr marL="0" indent="0">
              <a:buNone/>
            </a:pPr>
            <a:endParaRPr lang="nl-NL" dirty="0"/>
          </a:p>
          <a:p>
            <a:pPr marL="0" indent="0">
              <a:buNone/>
            </a:pPr>
            <a:r>
              <a:rPr lang="nl-NL" b="1" dirty="0"/>
              <a:t>Advies: </a:t>
            </a:r>
            <a:r>
              <a:rPr lang="nl-NL" dirty="0"/>
              <a:t>vrij veilig. Stel het kopen van condooms niet uit.</a:t>
            </a:r>
          </a:p>
        </p:txBody>
      </p:sp>
    </p:spTree>
    <p:extLst>
      <p:ext uri="{BB962C8B-B14F-4D97-AF65-F5344CB8AC3E}">
        <p14:creationId xmlns:p14="http://schemas.microsoft.com/office/powerpoint/2010/main" val="276525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E9EF6-E9A1-4D31-B85A-F17E64F9C0A1}"/>
              </a:ext>
            </a:extLst>
          </p:cNvPr>
          <p:cNvSpPr>
            <a:spLocks noGrp="1"/>
          </p:cNvSpPr>
          <p:nvPr>
            <p:ph type="title"/>
          </p:nvPr>
        </p:nvSpPr>
        <p:spPr/>
        <p:txBody>
          <a:bodyPr>
            <a:normAutofit/>
          </a:bodyPr>
          <a:lstStyle/>
          <a:p>
            <a:r>
              <a:rPr lang="nl-NL" b="1" dirty="0">
                <a:solidFill>
                  <a:srgbClr val="0070C0"/>
                </a:solidFill>
              </a:rPr>
              <a:t>Cystitis (blaasontsteking) </a:t>
            </a:r>
            <a:r>
              <a:rPr lang="nl-NL" b="1" dirty="0">
                <a:solidFill>
                  <a:srgbClr val="FF0000"/>
                </a:solidFill>
              </a:rPr>
              <a:t>(kort)</a:t>
            </a:r>
            <a:br>
              <a:rPr lang="nl-NL" b="1" dirty="0">
                <a:solidFill>
                  <a:srgbClr val="FF0000"/>
                </a:solidFill>
              </a:rPr>
            </a:br>
            <a:r>
              <a:rPr lang="nl-NL" sz="2200" b="1" dirty="0">
                <a:solidFill>
                  <a:srgbClr val="0070C0"/>
                </a:solidFill>
              </a:rPr>
              <a:t>https://www.thuisarts.nl/blaasontsteking/ik-heb-blaasontsteking-vrouw</a:t>
            </a:r>
          </a:p>
        </p:txBody>
      </p:sp>
      <p:sp>
        <p:nvSpPr>
          <p:cNvPr id="3" name="Tijdelijke aanduiding voor inhoud 2">
            <a:extLst>
              <a:ext uri="{FF2B5EF4-FFF2-40B4-BE49-F238E27FC236}">
                <a16:creationId xmlns:a16="http://schemas.microsoft.com/office/drawing/2014/main" id="{E6799652-F5CC-4897-9A9F-6CBDECA225B4}"/>
              </a:ext>
            </a:extLst>
          </p:cNvPr>
          <p:cNvSpPr>
            <a:spLocks noGrp="1"/>
          </p:cNvSpPr>
          <p:nvPr>
            <p:ph idx="1"/>
          </p:nvPr>
        </p:nvSpPr>
        <p:spPr/>
        <p:txBody>
          <a:bodyPr>
            <a:normAutofit fontScale="77500" lnSpcReduction="20000"/>
          </a:bodyPr>
          <a:lstStyle/>
          <a:p>
            <a:r>
              <a:rPr lang="nl-NL" dirty="0"/>
              <a:t>Bij blaasontsteking kunt u 1 of meer van deze klachten hebben:</a:t>
            </a:r>
          </a:p>
          <a:p>
            <a:r>
              <a:rPr lang="nl-NL" dirty="0"/>
              <a:t>pijn bij het plassen</a:t>
            </a:r>
          </a:p>
          <a:p>
            <a:r>
              <a:rPr lang="nl-NL" dirty="0"/>
              <a:t>vaker kleine beetjes plassen</a:t>
            </a:r>
          </a:p>
          <a:p>
            <a:r>
              <a:rPr lang="nl-NL" dirty="0"/>
              <a:t>pijn in de rug of onderin de buik</a:t>
            </a:r>
          </a:p>
          <a:p>
            <a:r>
              <a:rPr lang="nl-NL" dirty="0"/>
              <a:t>Bel en breng uw (ochtend)plas voor onderzoek naar de praktijk.</a:t>
            </a:r>
          </a:p>
          <a:p>
            <a:r>
              <a:rPr lang="nl-NL" dirty="0"/>
              <a:t>Bij blaasontsteking kunt u:</a:t>
            </a:r>
          </a:p>
          <a:p>
            <a:r>
              <a:rPr lang="nl-NL" dirty="0"/>
              <a:t>1 week afwachten of de klachten vanzelf overgaan</a:t>
            </a:r>
          </a:p>
          <a:p>
            <a:r>
              <a:rPr lang="nl-NL" dirty="0"/>
              <a:t>of antibiotica slikken</a:t>
            </a:r>
          </a:p>
          <a:p>
            <a:r>
              <a:rPr lang="nl-NL" dirty="0"/>
              <a:t>Antibiotica zijn altijd nodig bij zwangerschap, diabetes of een ziekte van uw nieren of blaas.</a:t>
            </a:r>
          </a:p>
          <a:p>
            <a:r>
              <a:rPr lang="nl-NL" dirty="0"/>
              <a:t>Drink veel (bijvoorbeeld water, thee, melk).</a:t>
            </a:r>
          </a:p>
          <a:p>
            <a:r>
              <a:rPr lang="nl-NL" dirty="0"/>
              <a:t>Bel dezelfde dag uw huisarts of huisartsenpost bij koorts of zieker worden</a:t>
            </a:r>
          </a:p>
        </p:txBody>
      </p:sp>
    </p:spTree>
    <p:extLst>
      <p:ext uri="{BB962C8B-B14F-4D97-AF65-F5344CB8AC3E}">
        <p14:creationId xmlns:p14="http://schemas.microsoft.com/office/powerpoint/2010/main" val="205519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8E344-A35A-41A1-80E3-A220398FF325}"/>
              </a:ext>
            </a:extLst>
          </p:cNvPr>
          <p:cNvSpPr>
            <a:spLocks noGrp="1"/>
          </p:cNvSpPr>
          <p:nvPr>
            <p:ph type="title"/>
          </p:nvPr>
        </p:nvSpPr>
        <p:spPr/>
        <p:txBody>
          <a:bodyPr>
            <a:normAutofit/>
          </a:bodyPr>
          <a:lstStyle/>
          <a:p>
            <a:r>
              <a:rPr lang="nl-NL" b="1" dirty="0">
                <a:solidFill>
                  <a:srgbClr val="0070C0"/>
                </a:solidFill>
              </a:rPr>
              <a:t>Nierbekkenontsteking </a:t>
            </a:r>
            <a:r>
              <a:rPr lang="nl-NL" b="1" dirty="0">
                <a:solidFill>
                  <a:srgbClr val="FF0000"/>
                </a:solidFill>
              </a:rPr>
              <a:t>(kort)</a:t>
            </a:r>
            <a:br>
              <a:rPr lang="nl-NL" b="1" dirty="0">
                <a:solidFill>
                  <a:srgbClr val="FF0000"/>
                </a:solidFill>
              </a:rPr>
            </a:br>
            <a:r>
              <a:rPr lang="nl-NL" sz="2200" b="1" dirty="0">
                <a:solidFill>
                  <a:srgbClr val="0070C0"/>
                </a:solidFill>
              </a:rPr>
              <a:t>https://www.thuisarts.nl/nierbekkenontsteking/ik-heb-nierbekkenontsteking</a:t>
            </a:r>
          </a:p>
        </p:txBody>
      </p:sp>
      <p:sp>
        <p:nvSpPr>
          <p:cNvPr id="3" name="Tijdelijke aanduiding voor inhoud 2">
            <a:extLst>
              <a:ext uri="{FF2B5EF4-FFF2-40B4-BE49-F238E27FC236}">
                <a16:creationId xmlns:a16="http://schemas.microsoft.com/office/drawing/2014/main" id="{5F2EE395-FEB4-4ADD-BFA4-AF65B49D9F24}"/>
              </a:ext>
            </a:extLst>
          </p:cNvPr>
          <p:cNvSpPr>
            <a:spLocks noGrp="1"/>
          </p:cNvSpPr>
          <p:nvPr>
            <p:ph idx="1"/>
          </p:nvPr>
        </p:nvSpPr>
        <p:spPr/>
        <p:txBody>
          <a:bodyPr>
            <a:normAutofit fontScale="92500" lnSpcReduction="10000"/>
          </a:bodyPr>
          <a:lstStyle/>
          <a:p>
            <a:r>
              <a:rPr lang="nl-NL" dirty="0"/>
              <a:t>Bij nierbekkenontsteking heeft u 1 of meer van deze klachten: koorts, koude rillingen</a:t>
            </a:r>
          </a:p>
          <a:p>
            <a:r>
              <a:rPr lang="nl-NL" dirty="0"/>
              <a:t>ziek gevoel of misselijkheid</a:t>
            </a:r>
          </a:p>
          <a:p>
            <a:r>
              <a:rPr lang="nl-NL" dirty="0"/>
              <a:t>pijn in uw rug of zij, aan één of beide kanten</a:t>
            </a:r>
          </a:p>
          <a:p>
            <a:r>
              <a:rPr lang="nl-NL" dirty="0"/>
              <a:t>Antibiotica zijn altijd nodig bij nierbekkenontsteking.</a:t>
            </a:r>
          </a:p>
          <a:p>
            <a:r>
              <a:rPr lang="nl-NL" dirty="0"/>
              <a:t>Drink veel (2 tot 3 liter, bijvoorbeeld water, thee, melk).</a:t>
            </a:r>
          </a:p>
          <a:p>
            <a:r>
              <a:rPr lang="nl-NL" dirty="0"/>
              <a:t>Slikt u antibiotica? Bel dan de huisarts of huisartsenpost als 1 of meer van deze punten klopt voor u: uw klachten worden binnen 2 dagen niet minder</a:t>
            </a:r>
          </a:p>
          <a:p>
            <a:r>
              <a:rPr lang="nl-NL" dirty="0"/>
              <a:t>de koorts verdwijnt niet binnen 2 dagen</a:t>
            </a:r>
          </a:p>
          <a:p>
            <a:r>
              <a:rPr lang="nl-NL" dirty="0"/>
              <a:t>u wordt steeds zieker</a:t>
            </a:r>
          </a:p>
          <a:p>
            <a:endParaRPr lang="nl-NL" dirty="0"/>
          </a:p>
          <a:p>
            <a:endParaRPr lang="nl-NL" dirty="0"/>
          </a:p>
        </p:txBody>
      </p:sp>
    </p:spTree>
    <p:extLst>
      <p:ext uri="{BB962C8B-B14F-4D97-AF65-F5344CB8AC3E}">
        <p14:creationId xmlns:p14="http://schemas.microsoft.com/office/powerpoint/2010/main" val="110523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3E3D4-4EEF-448D-A642-296622593638}"/>
              </a:ext>
            </a:extLst>
          </p:cNvPr>
          <p:cNvSpPr>
            <a:spLocks noGrp="1"/>
          </p:cNvSpPr>
          <p:nvPr>
            <p:ph type="title"/>
          </p:nvPr>
        </p:nvSpPr>
        <p:spPr>
          <a:xfrm>
            <a:off x="739775" y="288132"/>
            <a:ext cx="10515600" cy="1702594"/>
          </a:xfrm>
        </p:spPr>
        <p:txBody>
          <a:bodyPr>
            <a:noAutofit/>
          </a:bodyPr>
          <a:lstStyle/>
          <a:p>
            <a:r>
              <a:rPr lang="nl-NL" sz="3200" b="1" dirty="0">
                <a:solidFill>
                  <a:srgbClr val="0070C0"/>
                </a:solidFill>
              </a:rPr>
              <a:t>Vraag 2. Urineweginfectie (ongecompliceerd en gecompliceerd)</a:t>
            </a:r>
            <a:br>
              <a:rPr lang="nl-NL" sz="3200" b="1" dirty="0">
                <a:solidFill>
                  <a:srgbClr val="0070C0"/>
                </a:solidFill>
              </a:rPr>
            </a:br>
            <a:r>
              <a:rPr lang="nl-NL" sz="2000" b="1" dirty="0">
                <a:solidFill>
                  <a:srgbClr val="0070C0"/>
                </a:solidFill>
                <a:hlinkClick r:id="rId2"/>
              </a:rPr>
              <a:t>https://richtlijnen.nhg.org/standaarden/urineweginfecties</a:t>
            </a:r>
            <a:br>
              <a:rPr lang="nl-NL" sz="2000" b="1" dirty="0">
                <a:solidFill>
                  <a:srgbClr val="0070C0"/>
                </a:solidFill>
              </a:rPr>
            </a:br>
            <a:endParaRPr lang="nl-NL" sz="2000" b="1" dirty="0">
              <a:solidFill>
                <a:srgbClr val="0070C0"/>
              </a:solidFill>
            </a:endParaRPr>
          </a:p>
        </p:txBody>
      </p:sp>
      <p:sp>
        <p:nvSpPr>
          <p:cNvPr id="3" name="Tijdelijke aanduiding voor tekst 2">
            <a:extLst>
              <a:ext uri="{FF2B5EF4-FFF2-40B4-BE49-F238E27FC236}">
                <a16:creationId xmlns:a16="http://schemas.microsoft.com/office/drawing/2014/main" id="{299E20E8-66B8-4A16-B564-54A99376162E}"/>
              </a:ext>
            </a:extLst>
          </p:cNvPr>
          <p:cNvSpPr>
            <a:spLocks noGrp="1"/>
          </p:cNvSpPr>
          <p:nvPr>
            <p:ph type="body" idx="1"/>
          </p:nvPr>
        </p:nvSpPr>
        <p:spPr>
          <a:xfrm>
            <a:off x="839788" y="1885949"/>
            <a:ext cx="5157787" cy="619125"/>
          </a:xfrm>
        </p:spPr>
        <p:txBody>
          <a:bodyPr>
            <a:noAutofit/>
          </a:bodyPr>
          <a:lstStyle/>
          <a:p>
            <a:endParaRPr lang="nl-NL" sz="2800" dirty="0"/>
          </a:p>
          <a:p>
            <a:r>
              <a:rPr lang="nl-NL" sz="2800" dirty="0"/>
              <a:t>Ongecompliceerde UWI </a:t>
            </a:r>
            <a:r>
              <a:rPr lang="nl-NL" sz="2800" dirty="0">
                <a:solidFill>
                  <a:srgbClr val="FF0000"/>
                </a:solidFill>
              </a:rPr>
              <a:t>(‘normaal’)</a:t>
            </a:r>
          </a:p>
        </p:txBody>
      </p:sp>
      <p:sp>
        <p:nvSpPr>
          <p:cNvPr id="4" name="Tijdelijke aanduiding voor inhoud 3">
            <a:extLst>
              <a:ext uri="{FF2B5EF4-FFF2-40B4-BE49-F238E27FC236}">
                <a16:creationId xmlns:a16="http://schemas.microsoft.com/office/drawing/2014/main" id="{F56CC0A7-5B63-44F5-9292-1A0FB771C0BD}"/>
              </a:ext>
            </a:extLst>
          </p:cNvPr>
          <p:cNvSpPr>
            <a:spLocks noGrp="1"/>
          </p:cNvSpPr>
          <p:nvPr>
            <p:ph sz="half" idx="2"/>
          </p:nvPr>
        </p:nvSpPr>
        <p:spPr>
          <a:xfrm>
            <a:off x="839788" y="2809873"/>
            <a:ext cx="5157787" cy="3379789"/>
          </a:xfrm>
        </p:spPr>
        <p:txBody>
          <a:bodyPr>
            <a:normAutofit fontScale="77500" lnSpcReduction="20000"/>
          </a:bodyPr>
          <a:lstStyle/>
          <a:p>
            <a:pPr marL="0" indent="0">
              <a:buNone/>
            </a:pPr>
            <a:r>
              <a:rPr lang="nl-NL" dirty="0"/>
              <a:t>Cystitis bij gezonde, niet-zwangere vrouwen </a:t>
            </a:r>
          </a:p>
          <a:p>
            <a:pPr marL="0" indent="0">
              <a:buNone/>
            </a:pPr>
            <a:r>
              <a:rPr lang="nl-NL" dirty="0"/>
              <a:t>(≥ 12 jaar) </a:t>
            </a:r>
          </a:p>
          <a:p>
            <a:pPr marL="0" indent="0">
              <a:buNone/>
            </a:pPr>
            <a:endParaRPr lang="nl-NL" dirty="0"/>
          </a:p>
          <a:p>
            <a:pPr marL="0" indent="0">
              <a:buNone/>
            </a:pPr>
            <a:r>
              <a:rPr lang="nl-NL" dirty="0"/>
              <a:t>(maximaal 3 x per jaar!)</a:t>
            </a:r>
          </a:p>
        </p:txBody>
      </p:sp>
      <p:sp>
        <p:nvSpPr>
          <p:cNvPr id="5" name="Tijdelijke aanduiding voor tekst 4">
            <a:extLst>
              <a:ext uri="{FF2B5EF4-FFF2-40B4-BE49-F238E27FC236}">
                <a16:creationId xmlns:a16="http://schemas.microsoft.com/office/drawing/2014/main" id="{744C2AA6-BB64-4574-B121-F23E33969AE2}"/>
              </a:ext>
            </a:extLst>
          </p:cNvPr>
          <p:cNvSpPr>
            <a:spLocks noGrp="1"/>
          </p:cNvSpPr>
          <p:nvPr>
            <p:ph type="body" sz="quarter" idx="3"/>
          </p:nvPr>
        </p:nvSpPr>
        <p:spPr>
          <a:xfrm>
            <a:off x="6172200" y="1681163"/>
            <a:ext cx="5183188" cy="452437"/>
          </a:xfrm>
        </p:spPr>
        <p:txBody>
          <a:bodyPr>
            <a:noAutofit/>
          </a:bodyPr>
          <a:lstStyle/>
          <a:p>
            <a:r>
              <a:rPr lang="nl-NL" sz="2800" dirty="0"/>
              <a:t>Gecompliceerde UWI</a:t>
            </a:r>
            <a:endParaRPr lang="nl-NL" sz="2800" dirty="0">
              <a:solidFill>
                <a:srgbClr val="FF0000"/>
              </a:solidFill>
            </a:endParaRPr>
          </a:p>
        </p:txBody>
      </p:sp>
      <p:sp>
        <p:nvSpPr>
          <p:cNvPr id="6" name="Tijdelijke aanduiding voor inhoud 5">
            <a:extLst>
              <a:ext uri="{FF2B5EF4-FFF2-40B4-BE49-F238E27FC236}">
                <a16:creationId xmlns:a16="http://schemas.microsoft.com/office/drawing/2014/main" id="{4896C3F3-C568-4586-890C-CB10E4C4AC8C}"/>
              </a:ext>
            </a:extLst>
          </p:cNvPr>
          <p:cNvSpPr>
            <a:spLocks noGrp="1"/>
          </p:cNvSpPr>
          <p:nvPr>
            <p:ph sz="quarter" idx="4"/>
          </p:nvPr>
        </p:nvSpPr>
        <p:spPr>
          <a:xfrm>
            <a:off x="6172199" y="2809875"/>
            <a:ext cx="5681133" cy="3379788"/>
          </a:xfrm>
        </p:spPr>
        <p:txBody>
          <a:bodyPr>
            <a:normAutofit fontScale="77500" lnSpcReduction="20000"/>
          </a:bodyPr>
          <a:lstStyle/>
          <a:p>
            <a:pPr marL="0" indent="0">
              <a:buNone/>
            </a:pPr>
            <a:r>
              <a:rPr lang="nl-NL" dirty="0"/>
              <a:t>Z</a:t>
            </a:r>
            <a:r>
              <a:rPr lang="nl-NL"/>
              <a:t>ieke </a:t>
            </a:r>
            <a:r>
              <a:rPr lang="nl-NL" dirty="0"/>
              <a:t>patiënten, moeten verder onderzocht worden</a:t>
            </a:r>
          </a:p>
          <a:p>
            <a:pPr marL="0" indent="0">
              <a:buNone/>
            </a:pPr>
            <a:r>
              <a:rPr lang="nl-NL" dirty="0"/>
              <a:t>Bacteriën die een urineweginfectie veroorzaken, stoppen soms niet bij de urinewegen. Soms infecteren ze ook weefsels in de buurt van de urinewegen. De infectie kan zich uitbreiden naar de nier (pyelonefritis) of de prostaat (acute prostatitis) of naar het nierbekken. Hij kan hoge koorts hebben, koude rillingen, misselijkheid en pijn in de flank (zijwand van de buik tussen de ribbenboog en het heupbeen). </a:t>
            </a:r>
            <a:r>
              <a:rPr lang="nl-NL" sz="1400" dirty="0"/>
              <a:t>(Bron: Medisch achtergronden bij Triage)</a:t>
            </a:r>
          </a:p>
        </p:txBody>
      </p:sp>
    </p:spTree>
    <p:extLst>
      <p:ext uri="{BB962C8B-B14F-4D97-AF65-F5344CB8AC3E}">
        <p14:creationId xmlns:p14="http://schemas.microsoft.com/office/powerpoint/2010/main" val="2910611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C5443-1905-4370-B142-BD1773460604}"/>
              </a:ext>
            </a:extLst>
          </p:cNvPr>
          <p:cNvSpPr>
            <a:spLocks noGrp="1"/>
          </p:cNvSpPr>
          <p:nvPr>
            <p:ph type="title"/>
          </p:nvPr>
        </p:nvSpPr>
        <p:spPr/>
        <p:txBody>
          <a:bodyPr>
            <a:normAutofit/>
          </a:bodyPr>
          <a:lstStyle/>
          <a:p>
            <a:r>
              <a:rPr lang="nl-NL" sz="3600" b="1" dirty="0">
                <a:solidFill>
                  <a:srgbClr val="0070C0"/>
                </a:solidFill>
                <a:latin typeface="+mn-lt"/>
              </a:rPr>
              <a:t>Risicogroepen</a:t>
            </a:r>
          </a:p>
        </p:txBody>
      </p:sp>
      <p:sp>
        <p:nvSpPr>
          <p:cNvPr id="3" name="Tijdelijke aanduiding voor inhoud 2">
            <a:extLst>
              <a:ext uri="{FF2B5EF4-FFF2-40B4-BE49-F238E27FC236}">
                <a16:creationId xmlns:a16="http://schemas.microsoft.com/office/drawing/2014/main" id="{E450D370-BC32-4355-92D0-F715AC5D188E}"/>
              </a:ext>
            </a:extLst>
          </p:cNvPr>
          <p:cNvSpPr>
            <a:spLocks noGrp="1"/>
          </p:cNvSpPr>
          <p:nvPr>
            <p:ph idx="1"/>
          </p:nvPr>
        </p:nvSpPr>
        <p:spPr>
          <a:xfrm>
            <a:off x="838200" y="1825625"/>
            <a:ext cx="10515600" cy="4863042"/>
          </a:xfrm>
        </p:spPr>
        <p:txBody>
          <a:bodyPr>
            <a:normAutofit fontScale="85000" lnSpcReduction="20000"/>
          </a:bodyPr>
          <a:lstStyle/>
          <a:p>
            <a:pPr marL="0" indent="0">
              <a:buNone/>
            </a:pPr>
            <a:r>
              <a:rPr lang="nl-NL" b="1" dirty="0"/>
              <a:t>Risicogroepen:</a:t>
            </a:r>
          </a:p>
          <a:p>
            <a:pPr marL="0" indent="0">
              <a:buNone/>
            </a:pPr>
            <a:r>
              <a:rPr lang="nl-NL" dirty="0"/>
              <a:t>mannen, zwangere vrouwen, kinderen en patiënten met afwijkingen aan de nieren of urinewegen, een verminderde weerstand of met een verblijfskatheter. (Een verminderde weerstand hebben patiënten met bijvoorbeeld diabetes of aids, patiënten die een chemokuur ondergaan of prednison gebruiken.) </a:t>
            </a:r>
          </a:p>
          <a:p>
            <a:pPr marL="0" indent="0">
              <a:buNone/>
            </a:pPr>
            <a:r>
              <a:rPr lang="nl-NL" dirty="0"/>
              <a:t>Bij mannen met een urineweginfectie is verder onderzoek altijd noodzakelijk. Andere ziekten, bijvoorbeeld bijbalontsteking (</a:t>
            </a:r>
            <a:r>
              <a:rPr lang="nl-NL" dirty="0" err="1"/>
              <a:t>epididymitis</a:t>
            </a:r>
            <a:r>
              <a:rPr lang="nl-NL" dirty="0"/>
              <a:t>), ontsteking van de penis (de eikel: balanitis) of ontsteking van de plasbuis (urethritis) kunnen namelijk dezelfde klachten geven als urineweginfecties. </a:t>
            </a:r>
          </a:p>
          <a:p>
            <a:endParaRPr lang="nl-NL" dirty="0"/>
          </a:p>
          <a:p>
            <a:pPr marL="0" indent="0">
              <a:buNone/>
            </a:pPr>
            <a:r>
              <a:rPr lang="nl-NL" b="1" dirty="0"/>
              <a:t>Kinderen: </a:t>
            </a:r>
          </a:p>
          <a:p>
            <a:pPr marL="0" indent="0">
              <a:buNone/>
            </a:pPr>
            <a:r>
              <a:rPr lang="nl-NL" dirty="0"/>
              <a:t>Ook kinderen moeten worden onderzocht. De huisarts onderzoekt hen op eventuele aangeboren afwijkingen. Dat geldt zowel voor jongens als voor meisjes. Jongens worden vaak al na een eerste urineweginfectie voor onderzoek verwezen en meisjes als ze herhaaldelijk last hebben van urineweginfecties. </a:t>
            </a:r>
          </a:p>
          <a:p>
            <a:endParaRPr lang="nl-NL" dirty="0"/>
          </a:p>
          <a:p>
            <a:endParaRPr lang="nl-NL" dirty="0"/>
          </a:p>
        </p:txBody>
      </p:sp>
    </p:spTree>
    <p:extLst>
      <p:ext uri="{BB962C8B-B14F-4D97-AF65-F5344CB8AC3E}">
        <p14:creationId xmlns:p14="http://schemas.microsoft.com/office/powerpoint/2010/main" val="123212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8BEC6A-F611-4618-B243-4E3E84098024}"/>
              </a:ext>
            </a:extLst>
          </p:cNvPr>
          <p:cNvSpPr>
            <a:spLocks noGrp="1"/>
          </p:cNvSpPr>
          <p:nvPr>
            <p:ph type="title"/>
          </p:nvPr>
        </p:nvSpPr>
        <p:spPr>
          <a:xfrm>
            <a:off x="589560" y="856180"/>
            <a:ext cx="4560584" cy="1128068"/>
          </a:xfrm>
        </p:spPr>
        <p:txBody>
          <a:bodyPr anchor="ctr">
            <a:normAutofit/>
          </a:bodyPr>
          <a:lstStyle/>
          <a:p>
            <a:r>
              <a:rPr lang="nl-NL" sz="4000" b="1" dirty="0">
                <a:solidFill>
                  <a:srgbClr val="0070C0"/>
                </a:solidFill>
              </a:rPr>
              <a:t>Eiwit in de urine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4BD596B-2EF8-4860-89E8-369A98162563}"/>
              </a:ext>
            </a:extLst>
          </p:cNvPr>
          <p:cNvSpPr>
            <a:spLocks noGrp="1"/>
          </p:cNvSpPr>
          <p:nvPr>
            <p:ph idx="1"/>
          </p:nvPr>
        </p:nvSpPr>
        <p:spPr>
          <a:xfrm>
            <a:off x="590719" y="2330505"/>
            <a:ext cx="4559425" cy="3979585"/>
          </a:xfrm>
        </p:spPr>
        <p:txBody>
          <a:bodyPr anchor="ctr">
            <a:normAutofit fontScale="92500" lnSpcReduction="20000"/>
          </a:bodyPr>
          <a:lstStyle/>
          <a:p>
            <a:pPr marL="0" indent="0">
              <a:buNone/>
            </a:pPr>
            <a:r>
              <a:rPr lang="nl-NL" sz="2400" dirty="0"/>
              <a:t>De nieren filteren het bloed, waarbij er urine ontstaat die vol zit met afvalstoffen. De filters in de nieren zorgen ervoor dat alleen water en kleine afvalstoffen worden doorgelaten. Grotere stoffen als eiwitten houden de filters tegen. Als de nieren gezond zijn, bevat de urine dan ook vrijwel geen eiwit. Als er wel eiwit in de urine zit, dan is dat vaak een teken van </a:t>
            </a:r>
            <a:r>
              <a:rPr lang="nl-NL" sz="2400" dirty="0" err="1"/>
              <a:t>nierschade</a:t>
            </a:r>
            <a:r>
              <a:rPr lang="nl-NL" sz="2400" dirty="0"/>
              <a:t>.</a:t>
            </a:r>
          </a:p>
          <a:p>
            <a:pPr marL="0" indent="0">
              <a:buNone/>
            </a:pPr>
            <a:endParaRPr lang="nl-NL" sz="2400" dirty="0"/>
          </a:p>
          <a:p>
            <a:pPr marL="0" indent="0">
              <a:buNone/>
            </a:pPr>
            <a:r>
              <a:rPr lang="nl-NL" sz="2400" err="1"/>
              <a:t>Ziekte</a:t>
            </a:r>
            <a:r>
              <a:rPr lang="nl-NL" sz="2400"/>
              <a:t>: Glomerulonefritis </a:t>
            </a:r>
            <a:r>
              <a:rPr lang="nl-NL" sz="2400" dirty="0"/>
              <a:t>(</a:t>
            </a:r>
            <a:r>
              <a:rPr lang="nl-NL" sz="2400" dirty="0" err="1"/>
              <a:t>nierfilterontsteking</a:t>
            </a:r>
            <a:r>
              <a:rPr lang="nl-NL" sz="2400" dirty="0"/>
              <a:t>)</a:t>
            </a:r>
          </a:p>
          <a:p>
            <a:endParaRPr lang="nl-NL"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F112B35C-DBD4-4CF0-ABE0-714D9211FE0D}"/>
              </a:ext>
            </a:extLst>
          </p:cNvPr>
          <p:cNvPicPr>
            <a:picLocks noChangeAspect="1"/>
          </p:cNvPicPr>
          <p:nvPr/>
        </p:nvPicPr>
        <p:blipFill rotWithShape="1">
          <a:blip r:embed="rId3"/>
          <a:srcRect t="7151" b="11265"/>
          <a:stretch/>
        </p:blipFill>
        <p:spPr>
          <a:xfrm>
            <a:off x="5873189" y="799034"/>
            <a:ext cx="5425410" cy="5259296"/>
          </a:xfrm>
          <a:prstGeom prst="rect">
            <a:avLst/>
          </a:prstGeom>
        </p:spPr>
      </p:pic>
    </p:spTree>
    <p:extLst>
      <p:ext uri="{BB962C8B-B14F-4D97-AF65-F5344CB8AC3E}">
        <p14:creationId xmlns:p14="http://schemas.microsoft.com/office/powerpoint/2010/main" val="22387057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1156</Words>
  <Application>Microsoft Office PowerPoint</Application>
  <PresentationFormat>Breedbeeld</PresentationFormat>
  <Paragraphs>99</Paragraphs>
  <Slides>16</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Antwoorden Taak 3A</vt:lpstr>
      <vt:lpstr>Opdrachten Taak 3A</vt:lpstr>
      <vt:lpstr>Urethritis</vt:lpstr>
      <vt:lpstr>Urethritis (2)</vt:lpstr>
      <vt:lpstr>Cystitis (blaasontsteking) (kort) https://www.thuisarts.nl/blaasontsteking/ik-heb-blaasontsteking-vrouw</vt:lpstr>
      <vt:lpstr>Nierbekkenontsteking (kort) https://www.thuisarts.nl/nierbekkenontsteking/ik-heb-nierbekkenontsteking</vt:lpstr>
      <vt:lpstr>Vraag 2. Urineweginfectie (ongecompliceerd en gecompliceerd) https://richtlijnen.nhg.org/standaarden/urineweginfecties </vt:lpstr>
      <vt:lpstr>Risicogroepen</vt:lpstr>
      <vt:lpstr>Eiwit in de urine</vt:lpstr>
      <vt:lpstr>Bacteriën in de urine https://infoblaasontsteking.nl/</vt:lpstr>
      <vt:lpstr>Suiker in de urine https://mens-en-gezondheid.infonu.nl/aandoeningen/179993-glucosurie-glucose-suiker-in-urine-soms-met-symptomen.html</vt:lpstr>
      <vt:lpstr>Zuurgraad urine</vt:lpstr>
      <vt:lpstr>Zuurgraad urine</vt:lpstr>
      <vt:lpstr>Waarom is de urine ´s morgens vroeg geconcentreerder dan later op de dag?</vt:lpstr>
      <vt:lpstr>  Hoeveel keer per etmaal gaat het totale bloedvolume door beide nieren?  </vt:lpstr>
      <vt:lpstr>Link: blaasontsteking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Antwoorden Taak 3A</dc:title>
  <dc:creator>Bouke Cuperus</dc:creator>
  <cp:lastModifiedBy>Bouke Cuperus</cp:lastModifiedBy>
  <cp:revision>20</cp:revision>
  <dcterms:created xsi:type="dcterms:W3CDTF">2020-10-06T11:13:53Z</dcterms:created>
  <dcterms:modified xsi:type="dcterms:W3CDTF">2020-10-10T06:44:02Z</dcterms:modified>
</cp:coreProperties>
</file>